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7" r:id="rId2"/>
    <p:sldId id="259" r:id="rId3"/>
    <p:sldId id="261" r:id="rId4"/>
    <p:sldId id="266" r:id="rId5"/>
    <p:sldId id="270" r:id="rId6"/>
    <p:sldId id="276" r:id="rId7"/>
    <p:sldId id="278" r:id="rId8"/>
    <p:sldId id="268" r:id="rId9"/>
    <p:sldId id="271" r:id="rId10"/>
    <p:sldId id="275" r:id="rId1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FA5"/>
    <a:srgbClr val="F8D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2460" y="-13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716DFF8-E208-4041-BC16-F4C2B429F630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333D4D2-68C3-4A25-8B7A-9F29329A9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88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31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6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4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6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9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4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8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89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4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7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BB9E-331E-467A-AD05-EF74A3FF4C0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A1F3D-E39E-43E2-B6D4-582CDA3EA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4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11007"/>
          <a:stretch/>
        </p:blipFill>
        <p:spPr>
          <a:xfrm>
            <a:off x="-1" y="3971499"/>
            <a:ext cx="12109595" cy="2886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47848" y="2026674"/>
            <a:ext cx="8734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36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8705" y="4532071"/>
            <a:ext cx="1027271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Балаянц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Антонина Сергеевна, </a:t>
            </a:r>
            <a:endParaRPr 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"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ГБОУ школы №331 Невского района Санкт-Петербурга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9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2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3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22379" y="1060440"/>
            <a:ext cx="4972002" cy="3693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«Хороший полководец понимает цену везения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5540" y="1529842"/>
            <a:ext cx="11418955" cy="521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финансовый год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соответствии с ранее разработанной  Дорожной картой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кровли 100% - 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7 781 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677 рублей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администрации Невского района по предварительному запросу в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сервера и системы оповещения (школьное радио) -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500 000 рублей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 в кабинет ОВЗ и 1го класса -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715 000 рублей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Текущий ремонт пищеблока и столовой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1 200 000 рублей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Мебель в кабинет 1го класса –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415 000 рублей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Доходы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платных услуг общей суммой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270 000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рублей потрачены на расходные материалы для самостоятельного ремонта помещений школы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грантовых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районных конкурсах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Твой школьный бюджет -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300 000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 в образовании - 300 000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грант РДДМ –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5 514 000 рублей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Итоговая сумма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16 400 000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общего бюджета школы.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3" t="16736" r="18069" b="16137"/>
          <a:stretch/>
        </p:blipFill>
        <p:spPr bwMode="auto">
          <a:xfrm>
            <a:off x="410754" y="1219399"/>
            <a:ext cx="3124848" cy="254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5" t="13977" r="27485" b="13841"/>
          <a:stretch/>
        </p:blipFill>
        <p:spPr bwMode="auto">
          <a:xfrm>
            <a:off x="3847731" y="1537899"/>
            <a:ext cx="2785485" cy="378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937" y="2826687"/>
            <a:ext cx="5157663" cy="3840813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14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2189747" y="437019"/>
              <a:ext cx="8238204" cy="27699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anose="02020603050405020304" pitchFamily="18" charset="0"/>
                  <a:ea typeface="Theano Didot" panose="02060603060706020203" pitchFamily="18" charset="0"/>
                  <a:cs typeface="Times New Roman" panose="02020603050405020304" pitchFamily="18" charset="0"/>
                </a:rPr>
                <a:t>Планирование финансово-хозяйственной деятельности как ресурса развития образовательного учреждения</a:t>
              </a:r>
              <a:endParaRPr lang="ru-RU" sz="1200" dirty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2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25" y="1558164"/>
            <a:ext cx="6125205" cy="441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2" descr="IMG_2858"/>
          <p:cNvPicPr>
            <a:picLocks noGrp="1" noChangeAspect="1" noChangeArrowheads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" b="6944"/>
          <a:stretch>
            <a:fillRect/>
          </a:stretch>
        </p:blipFill>
        <p:spPr bwMode="auto">
          <a:xfrm>
            <a:off x="7501059" y="1558164"/>
            <a:ext cx="3065429" cy="217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 descr="IMG_2859"/>
          <p:cNvPicPr>
            <a:picLocks noGrp="1" noChangeAspect="1" noChangeArrowheads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50" r="15252" b="39099"/>
          <a:stretch/>
        </p:blipFill>
        <p:spPr bwMode="auto">
          <a:xfrm>
            <a:off x="7501059" y="3879611"/>
            <a:ext cx="3065429" cy="20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16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4681"/>
          <a:stretch/>
        </p:blipFill>
        <p:spPr>
          <a:xfrm>
            <a:off x="9185678" y="4929511"/>
            <a:ext cx="2838450" cy="16034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6841" y="2808061"/>
            <a:ext cx="10684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Финансирование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школы идет за счет получения субсидий на выполнение государственного задания. Государственное задание устанавливает главный распорядитель средств бюджета района. Более 80% средств направляется на выплату заработной платы, уплату налогов и коммунальных услуг.</a:t>
            </a:r>
            <a:endParaRPr lang="ru-RU" sz="2400" i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14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399981" y="1733051"/>
            <a:ext cx="3219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Публичный доклад:</a:t>
            </a:r>
            <a:endParaRPr lang="ru-RU" sz="28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1067" y="1949119"/>
            <a:ext cx="802989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800" i="1" dirty="0">
                <a:latin typeface="Bookman Old Style" panose="02050604050505020204" pitchFamily="18" charset="0"/>
              </a:rPr>
              <a:t>Общая сумма субсидий: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83.510.003,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34 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endParaRPr lang="ru-RU" sz="2400" dirty="0"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400" i="1" dirty="0">
                <a:latin typeface="Bookman Old Style" panose="02050604050505020204" pitchFamily="18" charset="0"/>
              </a:rPr>
              <a:t>Выплаты персоналу: 64. 584. </a:t>
            </a:r>
            <a:r>
              <a:rPr lang="ru-RU" sz="2400" i="1" dirty="0" smtClean="0">
                <a:latin typeface="Bookman Old Style" panose="02050604050505020204" pitchFamily="18" charset="0"/>
              </a:rPr>
              <a:t>250.00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endParaRPr lang="ru-RU" sz="2400" dirty="0"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400" i="1" dirty="0">
                <a:latin typeface="Bookman Old Style" panose="02050604050505020204" pitchFamily="18" charset="0"/>
              </a:rPr>
              <a:t>Расходы на закупку товаров и услуг: 18 692 </a:t>
            </a:r>
            <a:r>
              <a:rPr lang="ru-RU" sz="2400" i="1" dirty="0" smtClean="0">
                <a:latin typeface="Bookman Old Style" panose="02050604050505020204" pitchFamily="18" charset="0"/>
              </a:rPr>
              <a:t>760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endParaRPr lang="ru-RU" sz="2400" dirty="0"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400" i="1" dirty="0">
                <a:latin typeface="Bookman Old Style" panose="02050604050505020204" pitchFamily="18" charset="0"/>
              </a:rPr>
              <a:t>Закупка энергетических ресурсов: 4 439 000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997" y="4856030"/>
            <a:ext cx="3185003" cy="181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12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6174" y="960369"/>
            <a:ext cx="7225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финансово-хозяйственной деятельности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38125" y="238125"/>
            <a:ext cx="11801475" cy="6429375"/>
            <a:chOff x="238125" y="238125"/>
            <a:chExt cx="11801475" cy="642937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36924" y="344555"/>
              <a:ext cx="11335718" cy="836706"/>
              <a:chOff x="436924" y="344555"/>
              <a:chExt cx="11335718" cy="836706"/>
            </a:xfrm>
          </p:grpSpPr>
          <p:pic>
            <p:nvPicPr>
              <p:cNvPr id="3" name="Picture 4" descr="https://sun9-28.userapi.com/impg/FZAT8bIJ7kDJs37lYie1APPTHDtdkTP_4fOJTA/szGlQuiLTlA.jpg?size=900x900&amp;quality=95&amp;sign=5497eb3b2a6018be7009ee99ee802eb8&amp;type=album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D1EBFC"/>
                  </a:clrFrom>
                  <a:clrTo>
                    <a:srgbClr val="D1E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37" b="10732"/>
              <a:stretch/>
            </p:blipFill>
            <p:spPr bwMode="auto">
              <a:xfrm>
                <a:off x="10694908" y="351082"/>
                <a:ext cx="1077734" cy="830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924" y="344555"/>
                <a:ext cx="1554025" cy="615814"/>
              </a:xfrm>
              <a:prstGeom prst="rect">
                <a:avLst/>
              </a:prstGeom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238125" y="238125"/>
              <a:ext cx="11801475" cy="6429375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579" t="17894" b="4211"/>
          <a:stretch/>
        </p:blipFill>
        <p:spPr>
          <a:xfrm>
            <a:off x="422197" y="1159263"/>
            <a:ext cx="3922295" cy="268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843" y="1155295"/>
            <a:ext cx="3732171" cy="268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s://sun9-53.userapi.com/impg/EWE2UohTMU0THqGHDA3-A_21W1b2_HR3M_qA2g/HMbl9XOr9y8.jpg?size=960x1280&amp;quality=95&amp;sign=77b4f36bc089eebe43df4bae249f4790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6" b="4970"/>
          <a:stretch/>
        </p:blipFill>
        <p:spPr bwMode="auto">
          <a:xfrm>
            <a:off x="8387022" y="1155295"/>
            <a:ext cx="3385671" cy="268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697" y="4029898"/>
            <a:ext cx="3928715" cy="247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26222" r="9094"/>
          <a:stretch/>
        </p:blipFill>
        <p:spPr bwMode="auto">
          <a:xfrm>
            <a:off x="7645345" y="4017102"/>
            <a:ext cx="3761466" cy="247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3113" y="4017102"/>
            <a:ext cx="1565531" cy="247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8125" y="238125"/>
            <a:ext cx="11801475" cy="6429375"/>
            <a:chOff x="238125" y="238125"/>
            <a:chExt cx="11801475" cy="642937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36924" y="344555"/>
              <a:ext cx="11335718" cy="836706"/>
              <a:chOff x="436924" y="344555"/>
              <a:chExt cx="11335718" cy="836706"/>
            </a:xfrm>
          </p:grpSpPr>
          <p:pic>
            <p:nvPicPr>
              <p:cNvPr id="5" name="Picture 4" descr="https://sun9-28.userapi.com/impg/FZAT8bIJ7kDJs37lYie1APPTHDtdkTP_4fOJTA/szGlQuiLTlA.jpg?size=900x900&amp;quality=95&amp;sign=5497eb3b2a6018be7009ee99ee802eb8&amp;type=album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D1EBFC"/>
                  </a:clrFrom>
                  <a:clrTo>
                    <a:srgbClr val="D1E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37" b="10732"/>
              <a:stretch/>
            </p:blipFill>
            <p:spPr bwMode="auto">
              <a:xfrm>
                <a:off x="10694908" y="351082"/>
                <a:ext cx="1077734" cy="830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924" y="344555"/>
                <a:ext cx="1554025" cy="615814"/>
              </a:xfrm>
              <a:prstGeom prst="rect">
                <a:avLst/>
              </a:prstGeom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238125" y="238125"/>
              <a:ext cx="11801475" cy="6429375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9666"/>
          <a:stretch/>
        </p:blipFill>
        <p:spPr>
          <a:xfrm>
            <a:off x="4426792" y="1294218"/>
            <a:ext cx="7345850" cy="52559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9386" t="15107" r="12281" b="12066"/>
          <a:stretch/>
        </p:blipFill>
        <p:spPr>
          <a:xfrm>
            <a:off x="539543" y="1295762"/>
            <a:ext cx="3585831" cy="251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0351" t="19940" r="13245" b="10663"/>
          <a:stretch/>
        </p:blipFill>
        <p:spPr>
          <a:xfrm>
            <a:off x="539543" y="3922214"/>
            <a:ext cx="3604597" cy="249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2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03" y="1213642"/>
            <a:ext cx="2189571" cy="46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207722" y="1790630"/>
            <a:ext cx="5564920" cy="4686706"/>
            <a:chOff x="2772952" y="1790630"/>
            <a:chExt cx="5564920" cy="4686706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952" y="1790630"/>
              <a:ext cx="5564920" cy="4686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159457" y="2688610"/>
              <a:ext cx="695629" cy="524300"/>
            </a:xfrm>
            <a:prstGeom prst="rect">
              <a:avLst/>
            </a:prstGeom>
            <a:solidFill>
              <a:srgbClr val="F8D1A6"/>
            </a:solidFill>
            <a:ln>
              <a:solidFill>
                <a:srgbClr val="FCCFA5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1" y="1246967"/>
            <a:ext cx="3270764" cy="191216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15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t="24112"/>
          <a:stretch/>
        </p:blipFill>
        <p:spPr>
          <a:xfrm>
            <a:off x="436924" y="3212910"/>
            <a:ext cx="3256931" cy="329636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238125"/>
            <a:ext cx="11801475" cy="64293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 descr="https://sun9-41.userapi.com/impg/xDPYDE2OpTbj4ckQr-Z-Ex8VfAbLTOxgXH854g/Bln-NxLtjOk.jpg?size=1280x720&amp;quality=95&amp;sign=cb2cf3b4ae92674ee7095aa3e69ced9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56" y="2941065"/>
            <a:ext cx="5182822" cy="291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6400" y="1681350"/>
            <a:ext cx="465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heano Didot" panose="02060603060706020203" pitchFamily="18" charset="0"/>
                <a:ea typeface="Theano Didot" panose="02060603060706020203" pitchFamily="18" charset="0"/>
              </a:rPr>
              <a:t>Р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heano Didot" panose="02060603060706020203" pitchFamily="18" charset="0"/>
                <a:ea typeface="Theano Didot" panose="02060603060706020203" pitchFamily="18" charset="0"/>
              </a:rPr>
              <a:t>айонный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heano Didot" panose="02060603060706020203" pitchFamily="18" charset="0"/>
                <a:ea typeface="Theano Didot" panose="02060603060706020203" pitchFamily="18" charset="0"/>
              </a:rPr>
              <a:t>грантовый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heano Didot" panose="02060603060706020203" pitchFamily="18" charset="0"/>
                <a:ea typeface="Theano Didot" panose="02060603060706020203" pitchFamily="18" charset="0"/>
              </a:rPr>
              <a:t> конкурс </a:t>
            </a:r>
          </a:p>
          <a:p>
            <a:pPr algn="ctr"/>
            <a:r>
              <a:rPr lang="ru-RU" sz="2400" b="0" i="0" dirty="0" smtClean="0">
                <a:solidFill>
                  <a:srgbClr val="000000"/>
                </a:solidFill>
                <a:effectLst/>
                <a:latin typeface="Theano Didot" panose="02060603060706020203" pitchFamily="18" charset="0"/>
                <a:ea typeface="Theano Didot" panose="02060603060706020203" pitchFamily="18" charset="0"/>
              </a:rPr>
              <a:t>«Лидер в образовании».</a:t>
            </a:r>
            <a:endParaRPr lang="ru-RU" sz="2400" dirty="0">
              <a:latin typeface="Theano Didot" panose="02060603060706020203" pitchFamily="18" charset="0"/>
              <a:ea typeface="Theano Didot" panose="020606030607060202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5467" y="168135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heano Didot" panose="02060603060706020203" pitchFamily="18" charset="0"/>
                <a:ea typeface="Theano Didot" panose="02060603060706020203" pitchFamily="18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heano Didot" panose="02060603060706020203" pitchFamily="18" charset="0"/>
                <a:ea typeface="Theano Didot" panose="02060603060706020203" pitchFamily="18" charset="0"/>
              </a:rPr>
              <a:t>Всероссийский </a:t>
            </a:r>
            <a:r>
              <a:rPr lang="ru-RU" sz="2400" dirty="0" err="1" smtClean="0">
                <a:solidFill>
                  <a:srgbClr val="000000"/>
                </a:solidFill>
                <a:latin typeface="Theano Didot" panose="02060603060706020203" pitchFamily="18" charset="0"/>
                <a:ea typeface="Theano Didot" panose="02060603060706020203" pitchFamily="18" charset="0"/>
              </a:rPr>
              <a:t>грантовый</a:t>
            </a:r>
            <a:r>
              <a:rPr lang="ru-RU" sz="2400" dirty="0" smtClean="0">
                <a:solidFill>
                  <a:srgbClr val="000000"/>
                </a:solidFill>
                <a:latin typeface="Theano Didot" panose="02060603060706020203" pitchFamily="18" charset="0"/>
                <a:ea typeface="Theano Didot" panose="02060603060706020203" pitchFamily="18" charset="0"/>
              </a:rPr>
              <a:t> конкурс, организованный </a:t>
            </a:r>
            <a:r>
              <a:rPr lang="ru-RU" sz="2400" dirty="0">
                <a:solidFill>
                  <a:srgbClr val="000000"/>
                </a:solidFill>
                <a:latin typeface="Theano Didot" panose="02060603060706020203" pitchFamily="18" charset="0"/>
                <a:ea typeface="Theano Didot" panose="02060603060706020203" pitchFamily="18" charset="0"/>
              </a:rPr>
              <a:t>РДДМ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36924" y="344555"/>
            <a:ext cx="11335718" cy="836706"/>
            <a:chOff x="436924" y="344555"/>
            <a:chExt cx="11335718" cy="836706"/>
          </a:xfrm>
        </p:grpSpPr>
        <p:pic>
          <p:nvPicPr>
            <p:cNvPr id="7" name="Picture 4" descr="https://sun9-28.userapi.com/impg/FZAT8bIJ7kDJs37lYie1APPTHDtdkTP_4fOJTA/szGlQuiLTlA.jpg?size=900x900&amp;quality=95&amp;sign=5497eb3b2a6018be7009ee99ee802eb8&amp;type=album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D1EBFC"/>
                </a:clrFrom>
                <a:clrTo>
                  <a:srgbClr val="D1E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7" b="10732"/>
            <a:stretch/>
          </p:blipFill>
          <p:spPr bwMode="auto">
            <a:xfrm>
              <a:off x="10694908" y="351082"/>
              <a:ext cx="1077734" cy="83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24" y="344555"/>
              <a:ext cx="1554025" cy="615814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385" t="1930"/>
          <a:stretch/>
        </p:blipFill>
        <p:spPr>
          <a:xfrm rot="5400000">
            <a:off x="1367725" y="2329740"/>
            <a:ext cx="2912990" cy="413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89747" y="437019"/>
            <a:ext cx="8238204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ea typeface="Theano Didot" panose="02060603060706020203" pitchFamily="18" charset="0"/>
                <a:cs typeface="Times New Roman" panose="02020603050405020304" pitchFamily="18" charset="0"/>
              </a:rPr>
              <a:t>Планирование финансово-хозяйственной деятельности как ресурса развития образовательного учреждения</a:t>
            </a:r>
            <a:endParaRPr lang="ru-RU" sz="1200" dirty="0">
              <a:latin typeface="Times New Roman" panose="02020603050405020304" pitchFamily="18" charset="0"/>
              <a:ea typeface="Theano Didot" panose="020606030607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192</Words>
  <Application>Microsoft Office PowerPoint</Application>
  <PresentationFormat>Произвольный</PresentationFormat>
  <Paragraphs>41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Hiper</cp:lastModifiedBy>
  <cp:revision>35</cp:revision>
  <cp:lastPrinted>2023-10-23T16:37:59Z</cp:lastPrinted>
  <dcterms:created xsi:type="dcterms:W3CDTF">2023-10-23T09:52:53Z</dcterms:created>
  <dcterms:modified xsi:type="dcterms:W3CDTF">2023-12-02T13:02:21Z</dcterms:modified>
</cp:coreProperties>
</file>