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D48F3-EA8F-4D11-B639-AF16F49DD081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1464-FBEB-426A-B3E0-71AFC2F9AB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D48F3-EA8F-4D11-B639-AF16F49DD081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1464-FBEB-426A-B3E0-71AFC2F9AB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D48F3-EA8F-4D11-B639-AF16F49DD081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1464-FBEB-426A-B3E0-71AFC2F9AB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D48F3-EA8F-4D11-B639-AF16F49DD081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1464-FBEB-426A-B3E0-71AFC2F9AB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D48F3-EA8F-4D11-B639-AF16F49DD081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1464-FBEB-426A-B3E0-71AFC2F9AB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D48F3-EA8F-4D11-B639-AF16F49DD081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1464-FBEB-426A-B3E0-71AFC2F9AB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D48F3-EA8F-4D11-B639-AF16F49DD081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1464-FBEB-426A-B3E0-71AFC2F9AB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D48F3-EA8F-4D11-B639-AF16F49DD081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1464-FBEB-426A-B3E0-71AFC2F9AB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D48F3-EA8F-4D11-B639-AF16F49DD081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1464-FBEB-426A-B3E0-71AFC2F9AB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D48F3-EA8F-4D11-B639-AF16F49DD081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1464-FBEB-426A-B3E0-71AFC2F9AB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D48F3-EA8F-4D11-B639-AF16F49DD081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1464-FBEB-426A-B3E0-71AFC2F9AB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D48F3-EA8F-4D11-B639-AF16F49DD081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E1464-FBEB-426A-B3E0-71AFC2F9AB1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2014-2015\курсы КОЛЕСНИКОВА\к ВЭБ-ПЕДСОВЕТУ 19.12.14\фон для презухи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 descr="F:\2014-2015\курсы КОЛЕСНИКОВА\к ВЭБ-ПЕДСОВЕТУ 19.12.14\фон для презухи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25289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Психологические аспекты подготовки выпускника современного ОУ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к итоговой аттестации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Autofit/>
          </a:bodyPr>
          <a:lstStyle/>
          <a:p>
            <a:pPr algn="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Ольга Александровна Дергач</a:t>
            </a:r>
          </a:p>
          <a:p>
            <a:pPr algn="r"/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</a:rPr>
              <a:t>п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едагог-психолог </a:t>
            </a:r>
          </a:p>
          <a:p>
            <a:pPr algn="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ГБОУ СОШ №331 Невского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района </a:t>
            </a:r>
            <a:endParaRPr lang="ru-RU" sz="24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Санкт-Петербурга</a:t>
            </a:r>
            <a:endParaRPr lang="ru-RU" sz="24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2014-2015\курсы КОЛЕСНИКОВА\к ВЭБ-ПЕДСОВЕТУ 19.12.14\фон для презухи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 descr="F:\2014-2015\курсы КОЛЕСНИКОВА\к ВЭБ-ПЕДСОВЕТУ 19.12.14\фон для презухи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772400" cy="5143535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 smtClean="0">
                <a:solidFill>
                  <a:srgbClr val="002060"/>
                </a:solidFill>
              </a:rPr>
              <a:t>                       Шкала </a:t>
            </a:r>
            <a:r>
              <a:rPr lang="ru-RU" sz="3200" b="1" dirty="0" err="1" smtClean="0">
                <a:solidFill>
                  <a:srgbClr val="002060"/>
                </a:solidFill>
              </a:rPr>
              <a:t>стрессогенности</a:t>
            </a:r>
            <a:r>
              <a:rPr lang="ru-RU" sz="3200" b="1" dirty="0" smtClean="0">
                <a:solidFill>
                  <a:srgbClr val="002060"/>
                </a:solidFill>
              </a:rPr>
              <a:t> жизни 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                                  </a:t>
            </a:r>
            <a:r>
              <a:rPr lang="ru-RU" sz="3200" b="1" dirty="0" smtClean="0">
                <a:solidFill>
                  <a:srgbClr val="002060"/>
                </a:solidFill>
              </a:rPr>
              <a:t>(Т. Холмс </a:t>
            </a:r>
            <a:r>
              <a:rPr lang="ru-RU" sz="3200" b="1" smtClean="0">
                <a:solidFill>
                  <a:srgbClr val="002060"/>
                </a:solidFill>
              </a:rPr>
              <a:t>и Р. </a:t>
            </a:r>
            <a:r>
              <a:rPr lang="ru-RU" sz="3200" b="1" dirty="0" err="1" smtClean="0">
                <a:solidFill>
                  <a:srgbClr val="002060"/>
                </a:solidFill>
              </a:rPr>
              <a:t>Рэй</a:t>
            </a:r>
            <a:r>
              <a:rPr lang="ru-RU" sz="3200" b="1" dirty="0" smtClean="0">
                <a:solidFill>
                  <a:srgbClr val="002060"/>
                </a:solidFill>
              </a:rPr>
              <a:t>)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u="sng" dirty="0" smtClean="0">
                <a:solidFill>
                  <a:srgbClr val="002060"/>
                </a:solidFill>
              </a:rPr>
              <a:t>Э</a:t>
            </a:r>
            <a:r>
              <a:rPr lang="ru-RU" sz="3200" u="sng" dirty="0" smtClean="0"/>
              <a:t>кзамен </a:t>
            </a:r>
            <a:r>
              <a:rPr lang="ru-RU" sz="3200" u="sng" dirty="0"/>
              <a:t>ЕГЭ</a:t>
            </a:r>
            <a:r>
              <a:rPr lang="ru-RU" sz="3200" dirty="0"/>
              <a:t> </a:t>
            </a:r>
            <a:r>
              <a:rPr lang="ru-RU" sz="3200" dirty="0" smtClean="0"/>
              <a:t> - 45 баллов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u="sng" dirty="0" smtClean="0"/>
              <a:t>Поступление </a:t>
            </a:r>
            <a:r>
              <a:rPr lang="ru-RU" sz="3200" u="sng" dirty="0"/>
              <a:t>в ВУЗ или </a:t>
            </a:r>
            <a:r>
              <a:rPr lang="ru-RU" sz="3200" u="sng" dirty="0" smtClean="0"/>
              <a:t>колледж </a:t>
            </a:r>
            <a:r>
              <a:rPr lang="ru-RU" sz="3200" dirty="0" smtClean="0"/>
              <a:t> - 43 балла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u="sng" dirty="0" smtClean="0"/>
              <a:t>Быть выпускником старшей школы</a:t>
            </a:r>
            <a:r>
              <a:rPr lang="ru-RU" sz="3200" dirty="0" smtClean="0"/>
              <a:t> – 42 балла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>			Итого: 130 баллов</a:t>
            </a: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2014-2015\курсы КОЛЕСНИКОВА\к ВЭБ-ПЕДСОВЕТУ 19.12.14\фон для презухи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 descr="F:\2014-2015\курсы КОЛЕСНИКОВА\к ВЭБ-ПЕДСОВЕТУ 19.12.14\фон для презухи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2"/>
            <a:ext cx="7772400" cy="6715148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solidFill>
                  <a:srgbClr val="002060"/>
                </a:solidFill>
              </a:rPr>
              <a:t>                       Качества личности: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- </a:t>
            </a:r>
            <a:r>
              <a:rPr lang="ru-RU" sz="2800" b="1" i="1" dirty="0" err="1" smtClean="0">
                <a:solidFill>
                  <a:srgbClr val="002060"/>
                </a:solidFill>
              </a:rPr>
              <a:t>стрессоустойчивость</a:t>
            </a:r>
            <a:r>
              <a:rPr lang="ru-RU" sz="2800" b="1" i="1" dirty="0" smtClean="0">
                <a:solidFill>
                  <a:srgbClr val="002060"/>
                </a:solidFill>
              </a:rPr>
              <a:t>;</a:t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/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           - высокий уровень концентрации и переключения внимания;</a:t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/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- устойчивость умственной работоспособности</a:t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/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            - достаточный объём памяти;</a:t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>
                <a:solidFill>
                  <a:srgbClr val="002060"/>
                </a:solidFill>
              </a:rPr>
              <a:t/>
            </a:r>
            <a:br>
              <a:rPr lang="ru-RU" sz="2800" b="1" i="1" dirty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- сформированные механический и словесно-логический виды памяти;</a:t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/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	- высокий уровень развития мышления</a:t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/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           - </a:t>
            </a:r>
            <a:r>
              <a:rPr lang="ru-RU" sz="2800" b="1" i="1" dirty="0" err="1" smtClean="0">
                <a:solidFill>
                  <a:srgbClr val="002060"/>
                </a:solidFill>
              </a:rPr>
              <a:t>саморегуляция</a:t>
            </a:r>
            <a:r>
              <a:rPr lang="ru-RU" sz="2800" b="1" i="1" dirty="0" smtClean="0">
                <a:solidFill>
                  <a:srgbClr val="002060"/>
                </a:solidFill>
              </a:rPr>
              <a:t> поведения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и другие</a:t>
            </a: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2014-2015\курсы КОЛЕСНИКОВА\к ВЭБ-ПЕДСОВЕТУ 19.12.14\фон для презухи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 descr="F:\2014-2015\курсы КОЛЕСНИКОВА\к ВЭБ-ПЕДСОВЕТУ 19.12.14\фон для презухи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5286412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rgbClr val="002060"/>
                </a:solidFill>
              </a:rPr>
              <a:t>                    		   Трудности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	в процессе подготовки к экзаменам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			(М.Ю. Чибисова)</a:t>
            </a:r>
            <a:r>
              <a:rPr lang="ru-RU" sz="2800" b="1" i="1" dirty="0" smtClean="0">
                <a:solidFill>
                  <a:srgbClr val="002060"/>
                </a:solidFill>
              </a:rPr>
              <a:t/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/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- Когнитивные</a:t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/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- Процессуальные</a:t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/>
            </a:r>
            <a:br>
              <a:rPr lang="ru-RU" sz="2800" b="1" i="1" dirty="0" smtClean="0">
                <a:solidFill>
                  <a:srgbClr val="002060"/>
                </a:solidFill>
              </a:rPr>
            </a:br>
            <a:r>
              <a:rPr lang="ru-RU" sz="2800" b="1" i="1" dirty="0" smtClean="0">
                <a:solidFill>
                  <a:srgbClr val="002060"/>
                </a:solidFill>
              </a:rPr>
              <a:t>- Личностные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2014-2015\курсы КОЛЕСНИКОВА\к ВЭБ-ПЕДСОВЕТУ 19.12.14\фон для презухи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 descr="F:\2014-2015\курсы КОЛЕСНИКОВА\к ВЭБ-ПЕДСОВЕТУ 19.12.14\фон для презухи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5286412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rgbClr val="002060"/>
                </a:solidFill>
              </a:rPr>
              <a:t>                    		  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500040"/>
          <a:ext cx="8501122" cy="5511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6"/>
                <a:gridCol w="5500726"/>
              </a:tblGrid>
              <a:tr h="43547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Показатели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Навыки</a:t>
                      </a:r>
                      <a:endParaRPr lang="ru-RU" sz="2400" dirty="0"/>
                    </a:p>
                  </a:txBody>
                  <a:tcPr/>
                </a:tc>
              </a:tr>
              <a:tr h="139591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Знания</a:t>
                      </a:r>
                      <a:r>
                        <a:rPr lang="ru-RU" sz="2400" baseline="0" dirty="0" smtClean="0"/>
                        <a:t> о процедуре экзамена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Представления об этапах проведения экзамена,</a:t>
                      </a:r>
                      <a:r>
                        <a:rPr lang="ru-RU" sz="2400" baseline="0" dirty="0" smtClean="0"/>
                        <a:t> о требованиях к заполнению бланков и правах школьника</a:t>
                      </a:r>
                      <a:endParaRPr lang="ru-RU" sz="2400" dirty="0"/>
                    </a:p>
                  </a:txBody>
                  <a:tcPr/>
                </a:tc>
              </a:tr>
              <a:tr h="107378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Внимание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Умение концентрироваться</a:t>
                      </a:r>
                      <a:r>
                        <a:rPr lang="ru-RU" sz="2400" baseline="0" dirty="0" smtClean="0"/>
                        <a:t> на задаче при работе с цифрами и текстами</a:t>
                      </a:r>
                      <a:endParaRPr lang="ru-RU" sz="2400" dirty="0"/>
                    </a:p>
                  </a:txBody>
                  <a:tcPr/>
                </a:tc>
              </a:tr>
              <a:tr h="139591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Логика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Умение строить логически связанные ответы и рассуждения, понимать логические</a:t>
                      </a:r>
                      <a:r>
                        <a:rPr lang="ru-RU" sz="2400" baseline="0" dirty="0" smtClean="0"/>
                        <a:t> связи в заданиях</a:t>
                      </a:r>
                      <a:endParaRPr lang="ru-RU" sz="2400" dirty="0"/>
                    </a:p>
                  </a:txBody>
                  <a:tcPr/>
                </a:tc>
              </a:tr>
              <a:tr h="43547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Память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Способность запоминать материал, полученную информацию, необходимую для сдачи экзамена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2014-2015\курсы КОЛЕСНИКОВА\к ВЭБ-ПЕДСОВЕТУ 19.12.14\фон для презухи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 descr="F:\2014-2015\курсы КОЛЕСНИКОВА\к ВЭБ-ПЕДСОВЕТУ 19.12.14\фон для презухи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5286412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rgbClr val="002060"/>
                </a:solidFill>
              </a:rPr>
              <a:t>                    		  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6" y="500040"/>
          <a:ext cx="8215370" cy="4962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6"/>
                <a:gridCol w="5214974"/>
              </a:tblGrid>
              <a:tr h="43547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Показатели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Навыки</a:t>
                      </a:r>
                      <a:endParaRPr lang="ru-RU" sz="2400" dirty="0"/>
                    </a:p>
                  </a:txBody>
                  <a:tcPr/>
                </a:tc>
              </a:tr>
              <a:tr h="139591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Интроверсия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Самостоятельная работа с заданиями, собранность, опора только на собственные</a:t>
                      </a:r>
                      <a:r>
                        <a:rPr lang="ru-RU" sz="2400" baseline="0" dirty="0" smtClean="0"/>
                        <a:t> силы, навыки  самостоятельной работы</a:t>
                      </a:r>
                      <a:endParaRPr lang="ru-RU" sz="2400" dirty="0"/>
                    </a:p>
                  </a:txBody>
                  <a:tcPr/>
                </a:tc>
              </a:tr>
              <a:tr h="107378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Организованность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Умение чётко планировать своё время, расставлять приоритеты, успешно распределять усилия, всё сделать вовремя</a:t>
                      </a:r>
                      <a:endParaRPr lang="ru-RU" sz="2400" dirty="0"/>
                    </a:p>
                  </a:txBody>
                  <a:tcPr/>
                </a:tc>
              </a:tr>
              <a:tr h="139591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Эмоциональная стабильность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Уравновешенность, умение управлять своими эмоциями, уверенность в своих силах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2014-2015\курсы КОЛЕСНИКОВА\к ВЭБ-ПЕДСОВЕТУ 19.12.14\фон для презухи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 descr="F:\2014-2015\курсы КОЛЕСНИКОВА\к ВЭБ-ПЕДСОВЕТУ 19.12.14\фон для презухи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2"/>
            <a:ext cx="7772400" cy="6715148"/>
          </a:xfrm>
        </p:spPr>
        <p:txBody>
          <a:bodyPr>
            <a:normAutofit/>
          </a:bodyPr>
          <a:lstStyle/>
          <a:p>
            <a:pPr lvl="0"/>
            <a:r>
              <a:rPr lang="ru-RU" sz="2800" b="1" dirty="0" smtClean="0">
                <a:solidFill>
                  <a:srgbClr val="002060"/>
                </a:solidFill>
              </a:rPr>
              <a:t>        Приёмы оказания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психологической поддержки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i="1" dirty="0" err="1" smtClean="0"/>
              <a:t>Эмпатийное</a:t>
            </a:r>
            <a:r>
              <a:rPr lang="ru-RU" sz="2800" b="1" i="1" dirty="0" smtClean="0"/>
              <a:t> </a:t>
            </a:r>
            <a:r>
              <a:rPr lang="ru-RU" sz="2800" b="1" i="1" dirty="0"/>
              <a:t>слушание.</a:t>
            </a:r>
            <a:br>
              <a:rPr lang="ru-RU" sz="2800" b="1" i="1" dirty="0"/>
            </a:br>
            <a:r>
              <a:rPr lang="ru-RU" sz="2800" b="1" i="1" dirty="0" smtClean="0"/>
              <a:t>Опережающая </a:t>
            </a:r>
            <a:r>
              <a:rPr lang="ru-RU" sz="2800" b="1" i="1" dirty="0"/>
              <a:t>похвала.</a:t>
            </a:r>
            <a:br>
              <a:rPr lang="ru-RU" sz="2800" b="1" i="1" dirty="0"/>
            </a:br>
            <a:r>
              <a:rPr lang="ru-RU" sz="2800" b="1" i="1" dirty="0" smtClean="0"/>
              <a:t>Принятие </a:t>
            </a:r>
            <a:r>
              <a:rPr lang="ru-RU" sz="2800" b="1" i="1" dirty="0"/>
              <a:t>ошибок</a:t>
            </a:r>
            <a:br>
              <a:rPr lang="ru-RU" sz="2800" b="1" i="1" dirty="0"/>
            </a:br>
            <a:r>
              <a:rPr lang="ru-RU" sz="2800" b="1" i="1" dirty="0"/>
              <a:t>Подчеркивание любых улучшений.</a:t>
            </a:r>
            <a:br>
              <a:rPr lang="ru-RU" sz="2800" b="1" i="1" dirty="0"/>
            </a:br>
            <a:r>
              <a:rPr lang="ru-RU" sz="2800" b="1" i="1" dirty="0"/>
              <a:t>Акцентирование внимания на сильных сторонах личности</a:t>
            </a:r>
            <a:br>
              <a:rPr lang="ru-RU" sz="2800" b="1" i="1" dirty="0"/>
            </a:br>
            <a:r>
              <a:rPr lang="ru-RU" sz="2800" b="1" i="1" dirty="0"/>
              <a:t>Концентрация на прошлых успехах.</a:t>
            </a:r>
            <a:br>
              <a:rPr lang="ru-RU" sz="2800" b="1" i="1" dirty="0"/>
            </a:br>
            <a:r>
              <a:rPr lang="ru-RU" sz="2800" b="1" i="1" dirty="0"/>
              <a:t>Оказание внимания.</a:t>
            </a:r>
            <a:br>
              <a:rPr lang="ru-RU" sz="2800" b="1" i="1" dirty="0"/>
            </a:br>
            <a:r>
              <a:rPr lang="ru-RU" sz="2800" b="1" i="1" dirty="0"/>
              <a:t>Одобрение.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137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Психологические аспекты подготовки выпускника современного ОУ к итоговой аттестации</vt:lpstr>
      <vt:lpstr>                       Шкала стрессогенности жизни                                    (Т. Холмс и Р. Рэй)  Экзамен ЕГЭ  - 45 баллов  Поступление в ВУЗ или колледж  - 43 балла  Быть выпускником старшей школы – 42 балла      Итого: 130 баллов </vt:lpstr>
      <vt:lpstr>                       Качества личности: - стрессоустойчивость;             - высокий уровень концентрации и переключения внимания;  - устойчивость умственной работоспособности              - достаточный объём памяти;  - сформированные механический и словесно-логический виды памяти;   - высокий уровень развития мышления             - саморегуляция поведения и другие </vt:lpstr>
      <vt:lpstr>                         Трудности  в процессе подготовки к экзаменам    (М.Ю. Чибисова)  - Когнитивные  - Процессуальные  - Личностные</vt:lpstr>
      <vt:lpstr>                         </vt:lpstr>
      <vt:lpstr>                         </vt:lpstr>
      <vt:lpstr>        Приёмы оказания психологической поддержки  Эмпатийное слушание. Опережающая похвала. Принятие ошибок Подчеркивание любых улучшений. Акцентирование внимания на сильных сторонах личности Концентрация на прошлых успехах. Оказание внимания. Одобрение.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Психологические аспекты подготовки выпускника современного ОУ к итоговой аттестации</dc:title>
  <dc:creator>Харламов</dc:creator>
  <cp:lastModifiedBy>Харламов</cp:lastModifiedBy>
  <cp:revision>19</cp:revision>
  <dcterms:created xsi:type="dcterms:W3CDTF">2015-11-19T08:35:19Z</dcterms:created>
  <dcterms:modified xsi:type="dcterms:W3CDTF">2015-11-19T10:49:32Z</dcterms:modified>
</cp:coreProperties>
</file>